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73" r:id="rId4"/>
    <p:sldId id="285" r:id="rId5"/>
    <p:sldId id="279" r:id="rId6"/>
    <p:sldId id="280" r:id="rId7"/>
    <p:sldId id="282" r:id="rId8"/>
    <p:sldId id="283" r:id="rId9"/>
    <p:sldId id="284" r:id="rId10"/>
    <p:sldId id="286" r:id="rId11"/>
    <p:sldId id="287" r:id="rId12"/>
    <p:sldId id="304" r:id="rId13"/>
    <p:sldId id="288" r:id="rId14"/>
    <p:sldId id="293" r:id="rId15"/>
    <p:sldId id="295" r:id="rId16"/>
    <p:sldId id="296" r:id="rId17"/>
    <p:sldId id="289" r:id="rId18"/>
    <p:sldId id="290" r:id="rId19"/>
    <p:sldId id="294" r:id="rId20"/>
    <p:sldId id="298" r:id="rId21"/>
    <p:sldId id="297" r:id="rId22"/>
    <p:sldId id="303" r:id="rId23"/>
    <p:sldId id="299" r:id="rId24"/>
    <p:sldId id="300" r:id="rId25"/>
    <p:sldId id="301" r:id="rId26"/>
    <p:sldId id="302" r:id="rId27"/>
    <p:sldId id="305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F96"/>
    <a:srgbClr val="F7F7F7"/>
    <a:srgbClr val="B97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68" d="100"/>
          <a:sy n="68" d="100"/>
        </p:scale>
        <p:origin x="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9" r:id="rId12"/>
    <p:sldLayoutId id="2147483670" r:id="rId13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gif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0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microsoft.com/office/2007/relationships/hdphoto" Target="../media/hdphoto1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1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5.wdp"/><Relationship Id="rId5" Type="http://schemas.openxmlformats.org/officeDocument/2006/relationships/image" Target="../media/image67.png"/><Relationship Id="rId4" Type="http://schemas.microsoft.com/office/2007/relationships/hdphoto" Target="../media/hdphoto1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7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6.wdp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9.wdp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kaggle.com/datasets/thedevastator/berlin-airbnb-ratings-how-hosts-measure-u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149362" y="3836004"/>
            <a:ext cx="827208" cy="3548247"/>
          </a:xfrm>
          <a:prstGeom prst="round2SameRect">
            <a:avLst>
              <a:gd name="adj1" fmla="val 4926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56" y="2763878"/>
            <a:ext cx="6644557" cy="1049657"/>
          </a:xfrm>
        </p:spPr>
        <p:txBody>
          <a:bodyPr>
            <a:noAutofit/>
          </a:bodyPr>
          <a:lstStyle/>
          <a:p>
            <a:pPr algn="l"/>
            <a:r>
              <a:rPr lang="en-US" sz="1800" i="1" dirty="0"/>
              <a:t/>
            </a:r>
            <a:br>
              <a:rPr lang="en-US" sz="1800" i="1" dirty="0"/>
            </a:br>
            <a:r>
              <a:rPr lang="en-US" sz="1400" i="1" dirty="0"/>
              <a:t/>
            </a:r>
            <a:br>
              <a:rPr lang="en-US" sz="1400" i="1" dirty="0"/>
            </a:br>
            <a:r>
              <a:rPr lang="en-US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Price prediction -using Machine Learning</a:t>
            </a:r>
            <a:r>
              <a:rPr lang="en-US" sz="3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3600" i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56" y="5380355"/>
            <a:ext cx="2825699" cy="48782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Avishay </a:t>
            </a:r>
            <a:r>
              <a:rPr lang="en-US" sz="2800" b="1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Aknin</a:t>
            </a:r>
            <a:endParaRPr lang="en-US" sz="2800" b="1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381775" y="1224979"/>
            <a:ext cx="1191360" cy="1317319"/>
          </a:xfrm>
          <a:prstGeom prst="rect">
            <a:avLst/>
          </a:prstGeom>
        </p:spPr>
      </p:pic>
      <p:pic>
        <p:nvPicPr>
          <p:cNvPr id="8" name="Picture 7" descr="Airbnb's Website: A User-Centered Experience | by Mahipal Patel | Marketing  in the Age of Digital | Mediu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76" y="1017172"/>
            <a:ext cx="4875320" cy="4741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erlin Germany flag' Water Bottle | Spreadshirt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89" y="4585704"/>
            <a:ext cx="1297219" cy="1054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ine Graph PNGs for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6556">
            <a:off x="7272410" y="897474"/>
            <a:ext cx="2053109" cy="229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ouse Icon PNG Images, Vectors Free Download - Pngtre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47" y="706148"/>
            <a:ext cx="1016495" cy="97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lh7-rt.googleusercontent.com/slidesz/AGV_vUe_OvjrqGQymhuey9IQWGwz8w8DQAyMtmXWiajYSi-nReHfb0gtAxYrC7WzmklBNE-sSE81ViiYkzqAw-2-_KB0lehMWSCB8giTsy-jOAUkV9bu3TvA1jSLIqw-zhj-wMqv13KiK6AtoWE9EAkutApNWdpA5NqHEeCPMcz0X2vTWrbcMbq-sQ=s2048?key=1nT6FafFL9YhT6GJp3NkfQ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29" y="1030331"/>
            <a:ext cx="749032" cy="7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‪Pin location germany flag icon Royalty Free Vector Image‬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7508">
            <a:off x="9055073" y="3035598"/>
            <a:ext cx="646751" cy="670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582388" y="1744745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Uniqueness value columns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7020" y="4034672"/>
            <a:ext cx="26206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Host Response rate 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1" y="2229697"/>
            <a:ext cx="2582944" cy="4200948"/>
          </a:xfrm>
          <a:prstGeom prst="rect">
            <a:avLst/>
          </a:prstGeom>
        </p:spPr>
      </p:pic>
      <p:pic>
        <p:nvPicPr>
          <p:cNvPr id="4098" name="Picture 2" descr="‪Bin Icon Images – Browse 161,085 Stock Photos, Vectors, and Video | Adobe  Stock‬‏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67" y1="44000" x2="42667" y2="44000"/>
                        <a14:foregroundMark x1="46222" y1="26222" x2="46222" y2="26222"/>
                        <a14:foregroundMark x1="43111" y1="44444" x2="43111" y2="44444"/>
                        <a14:foregroundMark x1="67111" y1="46667" x2="67111" y2="46667"/>
                        <a14:backgroundMark x1="65778" y1="45778" x2="65778" y2="45778"/>
                        <a14:backgroundMark x1="64889" y1="46667" x2="64889" y2="46667"/>
                        <a14:backgroundMark x1="64444" y1="46667" x2="65333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125" y="2616443"/>
            <a:ext cx="2521166" cy="252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757020" y="4375619"/>
            <a:ext cx="262065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Listing </a:t>
            </a:r>
            <a:r>
              <a:rPr lang="en-US" dirty="0" err="1" smtClean="0"/>
              <a:t>Url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8757020" y="4695015"/>
            <a:ext cx="26206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Reviewer Name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690" y="5035962"/>
            <a:ext cx="1819855" cy="18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1863"/>
          <a:stretch/>
        </p:blipFill>
        <p:spPr bwMode="auto">
          <a:xfrm>
            <a:off x="857837" y="2379668"/>
            <a:ext cx="5175315" cy="385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69430" y="311085"/>
            <a:ext cx="4013920" cy="315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4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16564" y="3572760"/>
            <a:ext cx="4068599" cy="313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57837" y="1780160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Finding correlation with Price target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3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192" y="2582943"/>
            <a:ext cx="3957776" cy="324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416637" y="1816946"/>
            <a:ext cx="250752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(Correlation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85</a:t>
            </a: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%)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85049" y="2582943"/>
            <a:ext cx="3800246" cy="324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485049" y="1782723"/>
            <a:ext cx="273584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vs </a:t>
            </a:r>
            <a:r>
              <a:rPr lang="en-US" sz="2000" b="1" dirty="0" err="1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Accomodates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2192" y="1782723"/>
            <a:ext cx="273584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Accomodates</a:t>
            </a:r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vs beds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2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0453"/>
          <a:stretch/>
        </p:blipFill>
        <p:spPr>
          <a:xfrm>
            <a:off x="7247602" y="1226377"/>
            <a:ext cx="4556365" cy="244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2114" y="1574180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Explore target columns – “ 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“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4" y="2229208"/>
            <a:ext cx="5910606" cy="332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8630"/>
          <a:stretch/>
        </p:blipFill>
        <p:spPr>
          <a:xfrm>
            <a:off x="7224768" y="3894059"/>
            <a:ext cx="4602035" cy="2587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1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24" y="1295196"/>
            <a:ext cx="4633068" cy="5175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29" y="1583701"/>
            <a:ext cx="4807442" cy="2912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60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92842" y="1631564"/>
            <a:ext cx="16084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Skewness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5" y="1551360"/>
            <a:ext cx="2974619" cy="4750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2" y="2173432"/>
            <a:ext cx="5337000" cy="412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Brace 12"/>
          <p:cNvSpPr/>
          <p:nvPr/>
        </p:nvSpPr>
        <p:spPr>
          <a:xfrm>
            <a:off x="9039652" y="1862396"/>
            <a:ext cx="434939" cy="1465595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ight Brace 13"/>
          <p:cNvSpPr/>
          <p:nvPr/>
        </p:nvSpPr>
        <p:spPr>
          <a:xfrm>
            <a:off x="9039652" y="4242392"/>
            <a:ext cx="434939" cy="1935126"/>
          </a:xfrm>
          <a:prstGeom prst="rightBrac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ight Brace 14"/>
          <p:cNvSpPr/>
          <p:nvPr/>
        </p:nvSpPr>
        <p:spPr>
          <a:xfrm>
            <a:off x="9039652" y="3372111"/>
            <a:ext cx="434939" cy="747457"/>
          </a:xfrm>
          <a:prstGeom prst="righ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9845749" y="2173432"/>
            <a:ext cx="8718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IQR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45749" y="4979122"/>
            <a:ext cx="765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IQR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92060" y="3513333"/>
            <a:ext cx="13126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Zscore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endParaRPr lang="he-IL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7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596878" y="2001313"/>
            <a:ext cx="28693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Missing values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041" y="2462978"/>
            <a:ext cx="5947528" cy="3108543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Columns with Significant Null Values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Filling Missing Data with KNN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Remove Rows with More Than 5 Empty </a:t>
            </a:r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columns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Impute Missing Values with </a:t>
            </a:r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Mean (numeric columns)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Impute Missing Values with </a:t>
            </a:r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label encoded (category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columns)</a:t>
            </a:r>
          </a:p>
          <a:p>
            <a:pPr>
              <a:lnSpc>
                <a:spcPct val="200000"/>
              </a:lnSpc>
            </a:pPr>
            <a:endParaRPr lang="he-I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61" y="1888147"/>
            <a:ext cx="687997" cy="68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686" y="2001313"/>
            <a:ext cx="6575322" cy="325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4667" y1="45333" x2="74667" y2="45333"/>
                        <a14:foregroundMark x1="72889" y1="43556" x2="76889" y2="46667"/>
                        <a14:foregroundMark x1="70667" y1="40889" x2="78667" y2="4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8119" y="5667372"/>
            <a:ext cx="1529993" cy="152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5153" y="546416"/>
            <a:ext cx="9297384" cy="748780"/>
          </a:xfrm>
        </p:spPr>
        <p:txBody>
          <a:bodyPr/>
          <a:lstStyle/>
          <a:p>
            <a:r>
              <a:rPr lang="en-US" dirty="0"/>
              <a:t>Level 3 – 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2116801" y="1453360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VS Geographical location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01" y="2073190"/>
            <a:ext cx="7946796" cy="4414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8" name="AutoShape 2" descr="‪Grey world map globe isolated on white background Stock Vector | Adobe Stock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9111" y1="26222" x2="19111" y2="26222"/>
                        <a14:foregroundMark x1="74222" y1="71111" x2="74222" y2="71111"/>
                        <a14:foregroundMark x1="48000" y1="93333" x2="48000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8137" y="5732509"/>
            <a:ext cx="1201935" cy="12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3 – EDA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78053" y="1710402"/>
            <a:ext cx="47720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Reviews sentiment </a:t>
            </a:r>
            <a:r>
              <a:rPr lang="en-US" sz="2400" b="1" dirty="0" err="1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anlaysis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- NLP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40" r="4255"/>
          <a:stretch/>
        </p:blipFill>
        <p:spPr>
          <a:xfrm>
            <a:off x="178053" y="2301748"/>
            <a:ext cx="6438507" cy="343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75" y="2301748"/>
            <a:ext cx="3998400" cy="219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189" b="14774"/>
          <a:stretch/>
        </p:blipFill>
        <p:spPr>
          <a:xfrm>
            <a:off x="7106375" y="4741973"/>
            <a:ext cx="3998400" cy="99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416"/>
          <a:stretch/>
        </p:blipFill>
        <p:spPr>
          <a:xfrm>
            <a:off x="7106375" y="5785346"/>
            <a:ext cx="3998400" cy="648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8182" y1="49727" x2="29455" y2="60109"/>
                        <a14:foregroundMark x1="52727" y1="29508" x2="44000" y2="30601"/>
                        <a14:foregroundMark x1="72000" y1="48087" x2="77818" y2="69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9905" y="1989056"/>
            <a:ext cx="1309688" cy="8572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214" r="46925">
                        <a14:foregroundMark x1="16724" y1="62791" x2="16724" y2="62791"/>
                      </a14:backgroundRemoval>
                    </a14:imgEffect>
                  </a14:imgLayer>
                </a14:imgProps>
              </a:ext>
            </a:extLst>
          </a:blip>
          <a:srcRect r="47861"/>
          <a:stretch/>
        </p:blipFill>
        <p:spPr>
          <a:xfrm>
            <a:off x="6616560" y="4695084"/>
            <a:ext cx="599675" cy="6751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3932" r="94881">
                        <a14:foregroundMark x1="80546" y1="34884" x2="80546" y2="34884"/>
                      </a14:backgroundRemoval>
                    </a14:imgEffect>
                  </a14:imgLayer>
                </a14:imgProps>
              </a:ext>
            </a:extLst>
          </a:blip>
          <a:srcRect l="48813"/>
          <a:stretch/>
        </p:blipFill>
        <p:spPr>
          <a:xfrm>
            <a:off x="11104775" y="5935629"/>
            <a:ext cx="584462" cy="67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3 - </a:t>
            </a:r>
            <a:endParaRPr lang="he-I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8582" y="2289980"/>
            <a:ext cx="4537796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47162" y="2289980"/>
            <a:ext cx="3306143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37689" y="2289980"/>
            <a:ext cx="3206851" cy="392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8144540" y="4070357"/>
            <a:ext cx="602622" cy="361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98582" y="1693730"/>
            <a:ext cx="27796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Feauture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Selection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-39047"/>
            <a:ext cx="121920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316174" y="448546"/>
            <a:ext cx="9779795" cy="7487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</a:t>
            </a:r>
            <a:r>
              <a:rPr lang="he-IL" dirty="0">
                <a:solidFill>
                  <a:schemeClr val="bg1"/>
                </a:solidFill>
              </a:rPr>
              <a:t>'</a:t>
            </a:r>
            <a:r>
              <a:rPr lang="en-US" dirty="0">
                <a:solidFill>
                  <a:schemeClr val="bg1"/>
                </a:solidFill>
              </a:rPr>
              <a:t>s the Problem?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311713-3B68-4682-95A8-44CEA3DDCB20}"/>
              </a:ext>
            </a:extLst>
          </p:cNvPr>
          <p:cNvSpPr/>
          <p:nvPr/>
        </p:nvSpPr>
        <p:spPr>
          <a:xfrm>
            <a:off x="8310359" y="3646493"/>
            <a:ext cx="2189635" cy="181777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0A8498-7F24-4E76-811F-0F5701BCE077}"/>
              </a:ext>
            </a:extLst>
          </p:cNvPr>
          <p:cNvSpPr/>
          <p:nvPr/>
        </p:nvSpPr>
        <p:spPr>
          <a:xfrm>
            <a:off x="8786007" y="5643359"/>
            <a:ext cx="1546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Reviews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E5E16A-0D31-4900-A188-4D8C5D964470}"/>
              </a:ext>
            </a:extLst>
          </p:cNvPr>
          <p:cNvSpPr/>
          <p:nvPr/>
        </p:nvSpPr>
        <p:spPr>
          <a:xfrm>
            <a:off x="1515659" y="3701866"/>
            <a:ext cx="1864391" cy="1832396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617A8-E8B3-41D6-A4AC-E1D3BDF3F5FB}"/>
              </a:ext>
            </a:extLst>
          </p:cNvPr>
          <p:cNvGrpSpPr/>
          <p:nvPr/>
        </p:nvGrpSpPr>
        <p:grpSpPr>
          <a:xfrm>
            <a:off x="1200026" y="5671241"/>
            <a:ext cx="2946918" cy="859307"/>
            <a:chOff x="1038681" y="3985386"/>
            <a:chExt cx="2946918" cy="8593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661CB-EBB5-4397-ABD3-2360A7A92409}"/>
                </a:ext>
              </a:extLst>
            </p:cNvPr>
            <p:cNvSpPr/>
            <p:nvPr/>
          </p:nvSpPr>
          <p:spPr>
            <a:xfrm>
              <a:off x="1038681" y="4484081"/>
              <a:ext cx="2946918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915F2D-5F67-4869-BD70-401E12951A06}"/>
                </a:ext>
              </a:extLst>
            </p:cNvPr>
            <p:cNvSpPr/>
            <p:nvPr/>
          </p:nvSpPr>
          <p:spPr>
            <a:xfrm>
              <a:off x="1731946" y="3985386"/>
              <a:ext cx="1465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Location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831080" y="3669804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1960FF-CE7A-44F3-9FF5-C1808312EC56}"/>
              </a:ext>
            </a:extLst>
          </p:cNvPr>
          <p:cNvGrpSpPr/>
          <p:nvPr/>
        </p:nvGrpSpPr>
        <p:grpSpPr>
          <a:xfrm>
            <a:off x="4622541" y="5010465"/>
            <a:ext cx="2946918" cy="1094560"/>
            <a:chOff x="1038681" y="4484081"/>
            <a:chExt cx="2946918" cy="10945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9A7B6B-2173-48EB-B059-0D6AEC6461E3}"/>
                </a:ext>
              </a:extLst>
            </p:cNvPr>
            <p:cNvSpPr/>
            <p:nvPr/>
          </p:nvSpPr>
          <p:spPr>
            <a:xfrm>
              <a:off x="1038681" y="4484081"/>
              <a:ext cx="2946918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63EAA4-54D7-4AE3-9DA1-5E3D7A36DC01}"/>
                </a:ext>
              </a:extLst>
            </p:cNvPr>
            <p:cNvSpPr/>
            <p:nvPr/>
          </p:nvSpPr>
          <p:spPr>
            <a:xfrm>
              <a:off x="1674497" y="5116976"/>
              <a:ext cx="14526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Services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429E828-0DE0-4349-840D-22E2E480A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67" y="4246968"/>
            <a:ext cx="673902" cy="6739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97957F-F53F-4309-90AE-29600A2870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73472" y="2549205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032F42-9056-4BB2-8E21-357A26636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762" y="4176074"/>
            <a:ext cx="687721" cy="687721"/>
          </a:xfrm>
          <a:prstGeom prst="rect">
            <a:avLst/>
          </a:prstGeom>
        </p:spPr>
      </p:pic>
      <p:sp>
        <p:nvSpPr>
          <p:cNvPr id="2" name="AutoShape 2" descr="‪Location Icon Vector 599083 Vector Art at Vecteezy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4" descr="‪Location - Free signs icons‬‏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6" descr="‪Location Vector Icons free download in SVG, PNG Format‬‏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080" name="Picture 8" descr="‪Google Location Icon Images – Browse 2,169 Stock Photos, Vectors, and Video  | Adobe Stock‬‏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009" y="4085416"/>
            <a:ext cx="1341083" cy="89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808906" y="1353103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5333" y1="52889" x2="45333" y2="52889"/>
                        <a14:foregroundMark x1="46667" y1="54222" x2="46667" y2="54222"/>
                        <a14:foregroundMark x1="46667" y1="54222" x2="44444" y2="5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4078" y="945098"/>
            <a:ext cx="2143125" cy="2143125"/>
          </a:xfrm>
          <a:prstGeom prst="rect">
            <a:avLst/>
          </a:prstGeom>
        </p:spPr>
      </p:pic>
      <p:pic>
        <p:nvPicPr>
          <p:cNvPr id="1028" name="Picture 4" descr="‪87,868 Hotel Cost Icons, Logos, Symbols - Free in SVG, PNG, GIF | IconScout‬‏">
            <a:extLst>
              <a:ext uri="{FF2B5EF4-FFF2-40B4-BE49-F238E27FC236}">
                <a16:creationId xmlns:a16="http://schemas.microsoft.com/office/drawing/2014/main" id="{B00EFC6F-EB96-4C2B-8E2C-39DDBD1E8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222" y1="38222" x2="78222" y2="38222"/>
                        <a14:foregroundMark x1="74667" y1="64889" x2="74667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47" y="1583054"/>
            <a:ext cx="1453855" cy="145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3 - 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6954364" y="1468925"/>
            <a:ext cx="51432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Label encoded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13" y="2104319"/>
            <a:ext cx="6171101" cy="118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364" y="2104319"/>
            <a:ext cx="4839375" cy="2181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95513" y="1468925"/>
            <a:ext cx="51432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One hot encoding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120" y="3838319"/>
            <a:ext cx="4101917" cy="21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02971" y="1806303"/>
            <a:ext cx="1001161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Initial Model Training and </a:t>
            </a:r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Evaluation  </a:t>
            </a:r>
            <a:r>
              <a:rPr lang="en-US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(without hyper parameter)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16" y="2622782"/>
            <a:ext cx="8087903" cy="2722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556" y1="44889" x2="51556" y2="44889"/>
                        <a14:foregroundMark x1="49778" y1="71556" x2="49778" y2="71556"/>
                        <a14:foregroundMark x1="49778" y1="68889" x2="49778" y2="68889"/>
                        <a14:foregroundMark x1="35111" y1="43111" x2="44444" y2="2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08" y="2931737"/>
            <a:ext cx="437608" cy="4376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9397" y="3209238"/>
            <a:ext cx="618014" cy="6548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9396" y="3560313"/>
            <a:ext cx="573393" cy="6075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615" y1="51948" x2="59174" y2="48052"/>
                        <a14:foregroundMark x1="65138" y1="39827" x2="55505" y2="54978"/>
                        <a14:foregroundMark x1="70642" y1="37662" x2="55963" y2="54113"/>
                        <a14:foregroundMark x1="60550" y1="45022" x2="74312" y2="32468"/>
                        <a14:foregroundMark x1="68807" y1="33333" x2="81193" y2="23377"/>
                        <a14:foregroundMark x1="34862" y1="48052" x2="47706" y2="68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9396" y="3927844"/>
            <a:ext cx="573393" cy="60758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807669" y="2622782"/>
            <a:ext cx="1656925" cy="2722215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solidFill>
              <a:schemeClr val="accent1">
                <a:shade val="50000"/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67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68" y="2987747"/>
            <a:ext cx="4843350" cy="294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02971" y="1806303"/>
            <a:ext cx="621249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Comparison of Low and High Price Groups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61" y="2037135"/>
            <a:ext cx="3855069" cy="421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160261" y="1637026"/>
            <a:ext cx="578683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 err="1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Concat</a:t>
            </a:r>
            <a:r>
              <a:rPr lang="en-US" sz="16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of </a:t>
            </a:r>
            <a:r>
              <a:rPr lang="en-US" sz="16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'Postal </a:t>
            </a:r>
            <a:r>
              <a:rPr lang="en-US" sz="16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Code', 'Property Type', </a:t>
            </a:r>
            <a:r>
              <a:rPr lang="en-US" sz="16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'Beds‘ </a:t>
            </a:r>
            <a:endParaRPr lang="en-US" sz="16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83061" y="1918362"/>
            <a:ext cx="805193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- 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3711" y="1507171"/>
            <a:ext cx="29695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model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394" y="1453889"/>
            <a:ext cx="517755" cy="517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763" y="2639476"/>
            <a:ext cx="1877982" cy="1623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3515326" y="3137110"/>
            <a:ext cx="1275907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4" name="Picture 2" descr="Useful Datasets for Data Education in Schools - Data Education in Schools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224" y="2310500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5400000">
            <a:off x="6797160" y="4296318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763" y="5062552"/>
            <a:ext cx="7931479" cy="104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1424763" y="3208384"/>
            <a:ext cx="1877982" cy="390986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6629786" y="5071046"/>
            <a:ext cx="1041553" cy="10998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6528394" y="2421573"/>
            <a:ext cx="1477924" cy="14969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85%</a:t>
            </a:r>
          </a:p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15%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8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3433" y="564168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070804" y="1856764"/>
            <a:ext cx="29695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model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234" y="1681998"/>
            <a:ext cx="650516" cy="650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990" y="1137685"/>
            <a:ext cx="4196652" cy="273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88" y="3067623"/>
            <a:ext cx="6920720" cy="3463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 rot="8974761">
            <a:off x="7332719" y="4237240"/>
            <a:ext cx="1052496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48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77980" y="2267257"/>
            <a:ext cx="805193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- 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7130" y="1740973"/>
            <a:ext cx="20232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GBM model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108" y="1606156"/>
            <a:ext cx="623215" cy="62321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5400000">
            <a:off x="5589620" y="4077339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765" y="3119344"/>
            <a:ext cx="7351114" cy="788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845339" y="3078415"/>
            <a:ext cx="1733107" cy="812169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65" y="4704694"/>
            <a:ext cx="7351114" cy="1099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346424" y="4699592"/>
            <a:ext cx="1554105" cy="10998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354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77" y="4725466"/>
            <a:ext cx="6209414" cy="1048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651" y="534171"/>
            <a:ext cx="10214484" cy="748780"/>
          </a:xfrm>
        </p:spPr>
        <p:txBody>
          <a:bodyPr/>
          <a:lstStyle/>
          <a:p>
            <a:r>
              <a:rPr lang="en-US" dirty="0"/>
              <a:t>Level 4 -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1164265" y="2295752"/>
            <a:ext cx="7708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Separate Model Development for - </a:t>
            </a:r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and High 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 Apartments</a:t>
            </a:r>
            <a:endParaRPr lang="en-US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1437" y="1717289"/>
            <a:ext cx="38095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model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651" y="1662614"/>
            <a:ext cx="604361" cy="60436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5400000">
            <a:off x="5635258" y="3986178"/>
            <a:ext cx="706803" cy="46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5624623" y="4673717"/>
            <a:ext cx="1201479" cy="10998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977" y="3018616"/>
            <a:ext cx="6209414" cy="959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5034515" y="3037991"/>
            <a:ext cx="1446028" cy="9048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813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1785" y="480773"/>
            <a:ext cx="10214484" cy="748780"/>
          </a:xfrm>
        </p:spPr>
        <p:txBody>
          <a:bodyPr/>
          <a:lstStyle/>
          <a:p>
            <a:r>
              <a:rPr lang="en-US" sz="2400" dirty="0"/>
              <a:t>Model </a:t>
            </a:r>
            <a:r>
              <a:rPr lang="en-US" sz="2800" dirty="0"/>
              <a:t>Comparison</a:t>
            </a:r>
            <a:r>
              <a:rPr lang="en-US" sz="2400" dirty="0"/>
              <a:t>: </a:t>
            </a:r>
            <a:r>
              <a:rPr lang="en-US" sz="2400" dirty="0" err="1"/>
              <a:t>XGBoost</a:t>
            </a:r>
            <a:r>
              <a:rPr lang="en-US" sz="2400" dirty="0"/>
              <a:t> vs. Random Forest</a:t>
            </a:r>
            <a:endParaRPr lang="he-IL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81437" y="1717289"/>
            <a:ext cx="38095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model </a:t>
            </a:r>
            <a:endParaRPr lang="en-US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27713" y="1720790"/>
            <a:ext cx="25667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err="1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</a:t>
            </a:r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model</a:t>
            </a:r>
            <a:endParaRPr lang="en-US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1438" y="4653686"/>
            <a:ext cx="1098487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Low Prices: </a:t>
            </a:r>
            <a:r>
              <a:rPr lang="en-US" sz="1600" b="1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</a:t>
            </a:r>
            <a:r>
              <a:rPr lang="en-US" sz="16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has a slightly higher R² score, showing a bit better overall fit, but RMSE and MAE are quite similar between </a:t>
            </a:r>
            <a:r>
              <a:rPr lang="en-US" sz="1600" b="1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</a:t>
            </a:r>
            <a:r>
              <a:rPr lang="en-US" sz="16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and Random Forest</a:t>
            </a:r>
            <a:r>
              <a:rPr lang="en-US" sz="1600" b="1" dirty="0" smtClean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</a:p>
          <a:p>
            <a:endParaRPr lang="en-US" sz="1600" b="1" dirty="0" smtClean="0">
              <a:solidFill>
                <a:schemeClr val="accent3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accent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High </a:t>
            </a:r>
            <a:r>
              <a:rPr lang="en-US" sz="1600" b="1" dirty="0">
                <a:solidFill>
                  <a:schemeClr val="accent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Prices: </a:t>
            </a:r>
            <a:r>
              <a:rPr lang="en-US" sz="16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Random Forest does better with lower RMSE and MAE, and a higher R² score, meaning it handles the variability in high-priced listings better than </a:t>
            </a:r>
            <a:r>
              <a:rPr lang="en-US" sz="1600" b="1" dirty="0" err="1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XGBoost</a:t>
            </a:r>
            <a:r>
              <a:rPr lang="en-US" sz="1600" b="1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  <a:endParaRPr lang="en-US" sz="140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84" y="2332003"/>
            <a:ext cx="4721493" cy="76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477" y="2332003"/>
            <a:ext cx="6026870" cy="76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081437" y="3989843"/>
            <a:ext cx="25667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Summery</a:t>
            </a:r>
            <a:endParaRPr lang="en-US" sz="24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706" y="3858515"/>
            <a:ext cx="673731" cy="6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30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860937" y="-373417"/>
            <a:ext cx="1914706" cy="6024178"/>
          </a:xfrm>
          <a:prstGeom prst="round2SameRect">
            <a:avLst>
              <a:gd name="adj1" fmla="val 4926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7224404" y="2131389"/>
            <a:ext cx="4834659" cy="3306142"/>
            <a:chOff x="8459062" y="1777632"/>
            <a:chExt cx="4808728" cy="330614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7BFEEA-CE32-40A0-9702-F05A8C1F2DB5}"/>
                </a:ext>
              </a:extLst>
            </p:cNvPr>
            <p:cNvSpPr/>
            <p:nvPr/>
          </p:nvSpPr>
          <p:spPr>
            <a:xfrm>
              <a:off x="8550932" y="1777632"/>
              <a:ext cx="4116199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8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Save Money (for </a:t>
              </a:r>
              <a:r>
                <a:rPr lang="en-US" sz="2800" b="1" i="1" dirty="0" smtClean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renters)</a:t>
              </a:r>
              <a:endParaRPr lang="en-US" sz="28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F7EC8-D4D5-4828-B99B-358B66C24A4B}"/>
                </a:ext>
              </a:extLst>
            </p:cNvPr>
            <p:cNvSpPr/>
            <p:nvPr/>
          </p:nvSpPr>
          <p:spPr>
            <a:xfrm>
              <a:off x="8550932" y="3141104"/>
              <a:ext cx="4716858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8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Assist</a:t>
              </a:r>
              <a:r>
                <a:rPr lang="en-US" sz="2800" b="1" dirty="0">
                  <a:solidFill>
                    <a:srgbClr val="FF0000"/>
                  </a:solidFill>
                  <a:latin typeface="Circular"/>
                </a:rPr>
                <a:t> </a:t>
              </a:r>
              <a:r>
                <a:rPr lang="en-US" sz="2800" b="1" i="1" dirty="0">
                  <a:solidFill>
                    <a:schemeClr val="accent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Hosts in Pricing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8459062" y="4302022"/>
              <a:ext cx="4557178" cy="781752"/>
              <a:chOff x="8338597" y="3167458"/>
              <a:chExt cx="4557178" cy="78175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8430467" y="3167458"/>
                <a:ext cx="4465308" cy="781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800" b="1" i="1" dirty="0">
                    <a:solidFill>
                      <a:schemeClr val="accent1"/>
                    </a:solidFill>
                    <a:latin typeface="Segoe UI Light" panose="020B0502040204020203" pitchFamily="34" charset="0"/>
                    <a:ea typeface="+mj-ea"/>
                    <a:cs typeface="Segoe UI Light" panose="020B0502040204020203" pitchFamily="34" charset="0"/>
                  </a:rPr>
                  <a:t>Accurate Predictions with Minimal Error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338597" y="3446238"/>
                <a:ext cx="183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6D8817F-2FAF-4CD2-863B-902F5878CF85}"/>
              </a:ext>
            </a:extLst>
          </p:cNvPr>
          <p:cNvSpPr/>
          <p:nvPr/>
        </p:nvSpPr>
        <p:spPr>
          <a:xfrm>
            <a:off x="195941" y="1948085"/>
            <a:ext cx="39765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Targets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100000" l="0" r="100000">
                        <a14:foregroundMark x1="75111" y1="53778" x2="56000" y2="53778"/>
                        <a14:foregroundMark x1="57778" y1="49778" x2="66222" y2="51556"/>
                        <a14:foregroundMark x1="79556" y1="7111" x2="79556" y2="7111"/>
                        <a14:foregroundMark x1="93778" y1="20889" x2="93778" y2="20889"/>
                        <a14:foregroundMark x1="53778" y1="10667" x2="52889" y2="2222"/>
                        <a14:foregroundMark x1="61333" y1="49333" x2="65333" y2="5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7357" y="1745178"/>
            <a:ext cx="1069412" cy="106941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100000" l="0" r="100000">
                        <a14:foregroundMark x1="75111" y1="53778" x2="56000" y2="53778"/>
                        <a14:foregroundMark x1="57778" y1="49778" x2="66222" y2="51556"/>
                        <a14:foregroundMark x1="79556" y1="7111" x2="79556" y2="7111"/>
                        <a14:foregroundMark x1="93778" y1="20889" x2="93778" y2="20889"/>
                        <a14:foregroundMark x1="53778" y1="10667" x2="52889" y2="2222"/>
                        <a14:foregroundMark x1="61333" y1="49333" x2="65333" y2="5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5565" y="3075337"/>
            <a:ext cx="1041376" cy="10413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100000" l="0" r="100000">
                        <a14:foregroundMark x1="75111" y1="53778" x2="56000" y2="53778"/>
                        <a14:foregroundMark x1="57778" y1="49778" x2="66222" y2="51556"/>
                        <a14:foregroundMark x1="79556" y1="7111" x2="79556" y2="7111"/>
                        <a14:foregroundMark x1="93778" y1="20889" x2="93778" y2="20889"/>
                        <a14:foregroundMark x1="53778" y1="10667" x2="52889" y2="2222"/>
                        <a14:foregroundMark x1="61333" y1="49333" x2="65333" y2="5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5565" y="4364648"/>
            <a:ext cx="1041204" cy="10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0 – Show Data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5" y="1943874"/>
            <a:ext cx="6629885" cy="323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669" y="1943874"/>
            <a:ext cx="5374331" cy="323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0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1 – Data Preparation</a:t>
            </a:r>
            <a:endParaRPr lang="he-IL" dirty="0"/>
          </a:p>
        </p:txBody>
      </p:sp>
      <p:pic>
        <p:nvPicPr>
          <p:cNvPr id="4098" name="Picture 2" descr="My Experience from 3 years of Kaggle | by Vishnu U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62" y="1622197"/>
            <a:ext cx="1985328" cy="132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18" y="1963698"/>
            <a:ext cx="638144" cy="638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8914" y="2879535"/>
            <a:ext cx="277652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i="1" dirty="0" err="1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kaggle</a:t>
            </a:r>
            <a:r>
              <a:rPr lang="en-US" sz="20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 </a:t>
            </a:r>
            <a:r>
              <a:rPr lang="en-US" sz="2000" b="1" i="1" dirty="0" err="1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airbnb</a:t>
            </a:r>
            <a:r>
              <a:rPr lang="en-US" sz="20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hlinkClick r:id="rId4"/>
              </a:rPr>
              <a:t> dataset</a:t>
            </a:r>
            <a:endParaRPr lang="en-US" sz="20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r>
              <a:rPr lang="he-IL" sz="2800" b="1" i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 </a:t>
            </a:r>
            <a:endParaRPr lang="en-US" sz="2800" b="1" i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643" y="2177592"/>
            <a:ext cx="5892591" cy="309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4699" y1="75862" x2="87149" y2="89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66405" y="4864445"/>
            <a:ext cx="1374829" cy="11208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8643" y="1622197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Cleaning data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13" y="920806"/>
            <a:ext cx="3530264" cy="539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9355"/>
          <a:stretch/>
        </p:blipFill>
        <p:spPr>
          <a:xfrm>
            <a:off x="471341" y="2505216"/>
            <a:ext cx="6872140" cy="228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82388" y="1744745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 and describe </a:t>
            </a:r>
            <a:r>
              <a:rPr lang="en-US" sz="2000" b="1" dirty="0" err="1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dataframe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61" y="1295196"/>
            <a:ext cx="6517064" cy="54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82388" y="1744745"/>
            <a:ext cx="364082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it-IT" sz="2000" b="1" dirty="0" smtClean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Numeric Column </a:t>
            </a:r>
            <a:r>
              <a:rPr lang="it-IT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Distribution via Box Plot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5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10" y="4171513"/>
            <a:ext cx="3383386" cy="225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05" y="2042054"/>
            <a:ext cx="3191320" cy="184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301" y="4171513"/>
            <a:ext cx="3391984" cy="225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10" y="2074185"/>
            <a:ext cx="3383386" cy="189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301" y="2042054"/>
            <a:ext cx="3276774" cy="1960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611" y="4127230"/>
            <a:ext cx="3346514" cy="2301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93480" y="1550785"/>
            <a:ext cx="559992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Category Count Distribution via Bar Plot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053" y="546416"/>
            <a:ext cx="10214484" cy="748780"/>
          </a:xfrm>
        </p:spPr>
        <p:txBody>
          <a:bodyPr/>
          <a:lstStyle/>
          <a:p>
            <a:r>
              <a:rPr lang="en-US" dirty="0"/>
              <a:t>Level 2 – EDA 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82046" y="1743958"/>
            <a:ext cx="3610466" cy="3433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82046" y="5484528"/>
            <a:ext cx="3610466" cy="68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24" y="1743958"/>
            <a:ext cx="6146276" cy="435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952512" y="1295196"/>
            <a:ext cx="42797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Convert type of Host since column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2046" y="1343848"/>
            <a:ext cx="313494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Check similarity columns</a:t>
            </a:r>
            <a:endParaRPr lang="he-IL" sz="2000" b="1" dirty="0">
              <a:solidFill>
                <a:schemeClr val="accent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392</Words>
  <Application>Microsoft Office PowerPoint</Application>
  <PresentationFormat>Widescreen</PresentationFormat>
  <Paragraphs>86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Airbnb Cereal Light</vt:lpstr>
      <vt:lpstr>Arial</vt:lpstr>
      <vt:lpstr>Calibri</vt:lpstr>
      <vt:lpstr>Circular</vt:lpstr>
      <vt:lpstr>Segoe UI Light</vt:lpstr>
      <vt:lpstr>Office Theme</vt:lpstr>
      <vt:lpstr>  Price prediction -using Machine Learning </vt:lpstr>
      <vt:lpstr>What's the Problem?</vt:lpstr>
      <vt:lpstr>PowerPoint Presentation</vt:lpstr>
      <vt:lpstr>Level 0 – Show Data</vt:lpstr>
      <vt:lpstr>Level 1 – Data Preparation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2 – EDA </vt:lpstr>
      <vt:lpstr>Level 3 –  </vt:lpstr>
      <vt:lpstr>Level 3 – EDA </vt:lpstr>
      <vt:lpstr>Level 3 - </vt:lpstr>
      <vt:lpstr>Level 3 - </vt:lpstr>
      <vt:lpstr>Level 4 - </vt:lpstr>
      <vt:lpstr>Level 4 - </vt:lpstr>
      <vt:lpstr>Level 4 - </vt:lpstr>
      <vt:lpstr>Level 4 - </vt:lpstr>
      <vt:lpstr>Level 4 - </vt:lpstr>
      <vt:lpstr>Level 4 - </vt:lpstr>
      <vt:lpstr>Model Comparison: XGBoost vs. Random Forest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מיכאל</cp:lastModifiedBy>
  <cp:revision>76</cp:revision>
  <dcterms:created xsi:type="dcterms:W3CDTF">2021-02-20T13:18:17Z</dcterms:created>
  <dcterms:modified xsi:type="dcterms:W3CDTF">2024-08-28T17:08:33Z</dcterms:modified>
</cp:coreProperties>
</file>